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0"/>
  </p:notesMasterIdLst>
  <p:sldIdLst>
    <p:sldId id="256" r:id="rId2"/>
    <p:sldId id="257" r:id="rId3"/>
    <p:sldId id="273" r:id="rId4"/>
    <p:sldId id="258" r:id="rId5"/>
    <p:sldId id="259" r:id="rId6"/>
    <p:sldId id="260" r:id="rId7"/>
    <p:sldId id="274" r:id="rId8"/>
    <p:sldId id="287" r:id="rId9"/>
    <p:sldId id="290" r:id="rId10"/>
    <p:sldId id="278" r:id="rId11"/>
    <p:sldId id="279" r:id="rId12"/>
    <p:sldId id="291" r:id="rId13"/>
    <p:sldId id="275" r:id="rId14"/>
    <p:sldId id="283" r:id="rId15"/>
    <p:sldId id="284" r:id="rId16"/>
    <p:sldId id="285" r:id="rId17"/>
    <p:sldId id="286" r:id="rId18"/>
    <p:sldId id="276" r:id="rId19"/>
    <p:sldId id="292" r:id="rId20"/>
    <p:sldId id="293" r:id="rId21"/>
    <p:sldId id="294" r:id="rId22"/>
    <p:sldId id="295" r:id="rId23"/>
    <p:sldId id="288" r:id="rId24"/>
    <p:sldId id="289" r:id="rId25"/>
    <p:sldId id="280" r:id="rId26"/>
    <p:sldId id="281" r:id="rId27"/>
    <p:sldId id="282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01/02/2026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657A57B-EBED-16F5-E440-5ADC7A67B85C}"/>
              </a:ext>
            </a:extLst>
          </p:cNvPr>
          <p:cNvSpPr txBox="1"/>
          <p:nvPr/>
        </p:nvSpPr>
        <p:spPr>
          <a:xfrm>
            <a:off x="281549" y="738664"/>
            <a:ext cx="5634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Algoritmo A* custom su griglia 8-connected con prevenzione del taglio degli angoli ("Corner Cutting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Euristiche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boundign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box</a:t>
            </a:r>
          </a:p>
          <a:p>
            <a:pPr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Localizzazione (AMCL)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Filtro particellare adattivo che stima la posa (x, y, θ) unendo dati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odometrici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laser.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8CEEF7-6379-40C0-3522-FFB3BAE0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18964"/>
            <a:ext cx="4905698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203B05-F264-FB77-C113-4A8D7705D7FB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Vivamus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non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auctor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mollis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nulla viverra,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ullamcorper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Cras pulvinar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euismod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vulputate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ornare dui porta non.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rhoncus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in porta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Curabitur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eget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dictum.</a:t>
            </a:r>
          </a:p>
          <a:p>
            <a:pPr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maximus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scelerisque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tincidunt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ultrices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Maecenas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tempus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gravida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Donec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bibendum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posuere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dapibus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hendrerit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accumsan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facilisis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massa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iaculis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volutpat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18964"/>
            <a:ext cx="4905698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Vivamus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non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auctor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mollis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nulla viverra,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ullamcorper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Cras pulvinar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euismod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vulputate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ornare dui porta non.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rhoncus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in porta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Curabitur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eget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dictum.</a:t>
            </a:r>
          </a:p>
          <a:p>
            <a:pPr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maximus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scelerisque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tincidunt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ultrices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Maecenas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tempus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gravida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Donec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bibendum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posuere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dapibus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hendrerit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accumsan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facilisis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massa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iaculis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volutpat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18964"/>
            <a:ext cx="4905698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Ontologia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29168F2-9657-2CC5-1B2E-B35F525FFC7F}"/>
              </a:ext>
            </a:extLst>
          </p:cNvPr>
          <p:cNvSpPr txBox="1"/>
          <p:nvPr/>
        </p:nvSpPr>
        <p:spPr>
          <a:xfrm>
            <a:off x="911545" y="4074254"/>
            <a:ext cx="10368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Prefazione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lo sviluppo della pipeline sopracitata è avvenuta nel periodo compreso 28 Aprile 2025 – 17 Maggio 2025.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Nelle slide a seguire si commenterà lo sviluppo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step-by-step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codice per la risoluzione della consegna data.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Relativi riferimenti e citazioni durante lo sviluppo saranno seguiti da link messi in apice (es. </a:t>
            </a:r>
            <a:r>
              <a:rPr lang="it-IT" sz="1600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[link]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 cui fanno riferimento alla bibliografia in calce alle presentazione.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pic>
        <p:nvPicPr>
          <p:cNvPr id="9" name="Immagine 8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43C8364-C1BC-C103-F62C-90E2385AD2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" y="467573"/>
            <a:ext cx="10292078" cy="5964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D3685D23-6AAA-03E3-2A0D-D751CF142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11BB9B20-A432-589B-CCD7-C9BDF309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3B12D89-0DBB-7375-9F6E-509EA394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F0E98D-7F5F-C800-BD6E-6A568CB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7D945F6-B413-6B33-5EAA-06A5AC22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0" y="1195860"/>
            <a:ext cx="2955285" cy="4433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5B22-8F05-F7D4-E2F0-BA28E71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C34396F-6433-865F-88AA-E1FC47E6F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BE353A2-FC55-FB58-A273-75FD05C4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6AC7D0B-0AED-88CC-DA8A-12167FE83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147AAB-C479-99B5-31C5-11D39F642EC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5BC1AA1-B9CE-01BC-A2C4-912B449E613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B17A1-EA9C-1877-CD51-D13B1710C56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832762F-D6AE-657B-1481-B87545B954D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00CDFE-006A-88EB-6058-7C0FB90FD9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0F9C99-153D-4D01-3FEB-5911B9A75CA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D01F8B90-8A55-4872-A318-944C93505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3645A-327B-510D-67B9-EFB6BE3D011A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36DBA4-56AB-F870-AB3B-738503E8149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5585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0818-C56B-7884-A8D1-8939D3BA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C199718-AF4D-D14D-6528-3B74085F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2FF46718-1AF8-C8D8-BF5F-A794DF6BD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C38B6B08-8FFE-3151-51BD-690CE0DBF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3DD8ED1-362E-F274-C218-DAD8664D14E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26016D1-4963-C69D-837E-5833CC2BDC2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9ABBE0-99E4-2E54-934A-2A696753ACE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5A4088-7047-47AE-96D8-166CE48F7C7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C4E938-CEEC-E7FB-EE5D-59B94A574755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ABBD9D-7DAC-C4A8-EBB6-9AE551F8D693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B299B518-ADFB-12D2-00AC-13C5A3662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9CE614-1C41-53C4-2728-4A30C9086278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116890-783F-3984-DEC7-3BFFC5AFE1A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15951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C95D-4707-A0B5-70D7-5FBBD38C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F1EA78E-FAD0-3A64-D59C-F7A91E438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8AAB71B-FD71-13F9-A942-9BF38CB4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AFEE9B7-FBE1-74F0-CAA8-B564A21A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3DA758F-54F1-0AA2-CFDF-B7FF807C26B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E223CD9-C964-3FF2-BA09-AEE99BAFF5E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30A13A-5FD8-49BA-78C0-B6AFB68FD527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173CACA-5FAF-41F9-D991-F73F7819741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899453-F55A-C327-CA06-D9C5F7A674F5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264396-599E-4EC9-9AE6-955DC506BD3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743AC4A0-EA49-B306-8C75-4AB291CF8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FAE41-53B3-DBCA-F688-92D52CB5DC37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670553-9C14-96FD-F028-FC45AE5F764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</a:p>
        </p:txBody>
      </p:sp>
    </p:spTree>
    <p:extLst>
      <p:ext uri="{BB962C8B-B14F-4D97-AF65-F5344CB8AC3E}">
        <p14:creationId xmlns:p14="http://schemas.microsoft.com/office/powerpoint/2010/main" val="5680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3EC66A28-E2D5-15CA-864D-AF2BBE2CBA23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8E73CC47-53CD-B402-A978-FD03AF6BE27D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AA13140-0CE4-15F1-37A6-9CBF05F68FA9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F0A3DC-7C79-4855-7DD7-AFA614582550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E295DB3-749A-EBD5-219E-A07B7C9CF289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BFBE44-66C2-5CF9-973E-8CCA9ADC2339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08F5-B363-2A49-53CF-2DD387A7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9625CBB-8430-3111-7F8F-48B6439A6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3F1E7C-5499-8ECB-6EA5-D2188B99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C087512-689F-51E5-369A-4FEC32DBC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0DCA99E-AB1D-BF89-42F9-2D0D3FA7504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E88FB93-9CC4-B9D6-0A87-736E39CA29F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A13BC75-8C6E-BEF3-A577-B843A1C51F1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AB085E-C341-D167-D2A6-DB51B0B9ECF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1EAABE-8A88-286A-4C9D-CE266EFC98E0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FE7CFF-07B4-BDE4-0C45-34EE1A25055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Scenari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ADA732-509A-9EA7-21E0-095E5EDDEA2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– Introduzione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FEBC58-E3CE-C6B8-1243-CB8B913CAEED}"/>
              </a:ext>
            </a:extLst>
          </p:cNvPr>
          <p:cNvSpPr txBox="1"/>
          <p:nvPr/>
        </p:nvSpPr>
        <p:spPr>
          <a:xfrm>
            <a:off x="281549" y="738664"/>
            <a:ext cx="56345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 del progetto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Implementazione di un Robot sociale autonomo ("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 in ambiente alberghiero per assistenza a 360° e gestione emergenze.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Integrazione IoT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robot è connesso costantemente a braccialetti smart indossati dagli ospiti per il monitoraggio in tempo reale dei parametri vitali.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Ibrida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unisce capacità di dialogo empatico (LLM) con ragionamento logico deterministico per garantire sicurezza operativa.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2627B91-22C7-CAF1-4706-9ACD92D0EAC8}"/>
              </a:ext>
            </a:extLst>
          </p:cNvPr>
          <p:cNvSpPr txBox="1"/>
          <p:nvPr/>
        </p:nvSpPr>
        <p:spPr>
          <a:xfrm>
            <a:off x="6275949" y="738664"/>
            <a:ext cx="56345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Vivamus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non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auctor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mollis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nulla viverra,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ullamcorper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Cras pulvinar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euismod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vulputate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ornare dui porta non.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rhoncus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in porta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faucibus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Curabitur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eget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dictum.</a:t>
            </a:r>
          </a:p>
          <a:p>
            <a:pPr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maximus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scelerisque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augue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nibh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tincidunt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ultrices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Maecenas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tempus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gravida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Donec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bibendum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posuere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viverra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dapibus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Aenean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vitae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tellus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eros.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hendrerit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accumsan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arcu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facilisis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massa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iaculis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volutpat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F5D59C3-1DF9-E096-153A-D90D867FE60C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87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D1F6-5903-D9C0-1BD3-182A5CEE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A16722A-C95B-17C8-5233-2F6CC661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9B5ABC5-ECA6-F823-83E6-2CF611E38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CF77E3F-E1AA-D2ED-F920-4E7DAA04F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A4526A-C4AC-A5A5-8BD7-388836D291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09DB9D5-4668-C8BF-0416-F1A2966D6FE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54E1F8C-E0E6-3EAC-CA1E-D1DC45C514E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4286E0-D0F8-C701-9432-CDAF6C7CA41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62014A-C2BB-FC1E-92D7-091084D1D53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075A237-1F4A-B62E-EB2C-83D2B5D1D38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A7D31A-4B01-BBB0-1CC1-1FDE4E6DC20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– Introduzione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C77A7E2-DE21-CB80-F134-F9471941849C}"/>
              </a:ext>
            </a:extLst>
          </p:cNvPr>
          <p:cNvSpPr txBox="1"/>
          <p:nvPr/>
        </p:nvSpPr>
        <p:spPr>
          <a:xfrm>
            <a:off x="281549" y="738664"/>
            <a:ext cx="5634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 della Conoscenza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Disaccoppiamento tra definizione strutturale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e istanze dinamiche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Strumenti utilizzati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Per la definizione formale di classi, proprietà e vincoli assiomatici.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Neo4j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DB)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Per la gestione performante e scalabile delle istanze e delle relazioni in tempo reale.</a:t>
            </a:r>
          </a:p>
          <a:p>
            <a:pPr lvl="1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Coniuga l'espressività inferenziale del Web Semantico con la velocità di un database a grafo.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7A556-0E12-298A-8DC1-83C349DF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18964"/>
            <a:ext cx="4905698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8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2193-D403-0C99-C0D2-D66113E6F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815168C-3C57-8695-513C-642F1BE79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F7A0FE3-8BA9-4DBB-83E4-772BCC007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C5694746-0924-5B43-879E-A06EAA4A3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FC2071F-B853-11B7-3EC8-D9981FDD4B74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20530D4-351B-C630-24D4-79DA1C24FC3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45B0D13-9F34-B33F-CFCA-F09211A0B19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119B7CB-2B1E-705C-D701-90BDF580F96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38AEDD-AF23-6440-5CF5-6DD1FF98B65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71D664-8059-1172-E2D4-9ACDF46AC013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EDEE53-78F5-FA8E-C771-75E22DEE07D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– Introduzione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FDE6AE-3C9B-DB4B-4E47-E3A24568DABD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World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(OWA)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dell'ambiguità modellando esplicitamente permessi e divieti nell'ontologia.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di Spiegazione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Istanziazione On-the-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Estrazione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contestuale da Neo4j e conversione in OWL temporaneo.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Reasoning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(Java/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Un modulo esterno traccia la catena causale delle inferenze per generare giustificazioni formali.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Le azioni vengono inibite se esiste una spiegazione logica che le classifica come "Non Consigliabili".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4F794A3-BD47-856A-7085-0BF4C598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18964"/>
            <a:ext cx="4905698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3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9" name="Immagine 8" descr="Immagine che contiene diagramma, schizzo, disegno, Piano&#10;&#10;Il contenuto generato dall'IA potrebbe non essere corretto.">
            <a:extLst>
              <a:ext uri="{FF2B5EF4-FFF2-40B4-BE49-F238E27FC236}">
                <a16:creationId xmlns:a16="http://schemas.microsoft.com/office/drawing/2014/main" id="{6EE735D0-C7CD-3B58-9422-71C2A7E7C8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6" y="805897"/>
            <a:ext cx="8888983" cy="5163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TM04033927[[fn=Evento]]</Template>
  <TotalTime>4390</TotalTime>
  <Words>2033</Words>
  <Application>Microsoft Office PowerPoint</Application>
  <PresentationFormat>Widescreen</PresentationFormat>
  <Paragraphs>249</Paragraphs>
  <Slides>28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Aptos</vt:lpstr>
      <vt:lpstr>Arial</vt:lpstr>
      <vt:lpstr>Cambria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58</cp:revision>
  <dcterms:created xsi:type="dcterms:W3CDTF">2025-04-02T14:45:54Z</dcterms:created>
  <dcterms:modified xsi:type="dcterms:W3CDTF">2026-01-31T23:31:32Z</dcterms:modified>
</cp:coreProperties>
</file>